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4" r:id="rId3"/>
    <p:sldId id="259" r:id="rId4"/>
    <p:sldId id="275" r:id="rId5"/>
    <p:sldId id="301" r:id="rId6"/>
    <p:sldId id="302" r:id="rId7"/>
    <p:sldId id="276" r:id="rId8"/>
    <p:sldId id="303" r:id="rId9"/>
    <p:sldId id="298" r:id="rId10"/>
    <p:sldId id="304" r:id="rId11"/>
    <p:sldId id="299" r:id="rId12"/>
    <p:sldId id="277" r:id="rId13"/>
    <p:sldId id="268" r:id="rId14"/>
    <p:sldId id="270" r:id="rId15"/>
    <p:sldId id="278" r:id="rId16"/>
    <p:sldId id="305" r:id="rId17"/>
    <p:sldId id="30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86418" autoAdjust="0"/>
  </p:normalViewPr>
  <p:slideViewPr>
    <p:cSldViewPr>
      <p:cViewPr>
        <p:scale>
          <a:sx n="59" d="100"/>
          <a:sy n="59" d="100"/>
        </p:scale>
        <p:origin x="117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0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26162-6980-4481-8F2A-4CE8DF447DDD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88830-57C5-4222-9628-8BE9D9AE6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6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94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91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91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23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71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91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/>
              <a:t>Discussion</a:t>
            </a:r>
            <a:r>
              <a:rPr lang="en-US" baseline="0" dirty="0"/>
              <a:t> why lining up in front of ball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Actions on Illegal substitution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Down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2 stakes</a:t>
            </a:r>
          </a:p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91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/>
              <a:t>Discussion</a:t>
            </a:r>
            <a:r>
              <a:rPr lang="en-US" baseline="0" dirty="0"/>
              <a:t> why lining up in front of ball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Actions on Illegal substitution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Down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2 stakes</a:t>
            </a:r>
          </a:p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62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/>
              <a:t>Discussion</a:t>
            </a:r>
            <a:r>
              <a:rPr lang="en-US" baseline="0" dirty="0"/>
              <a:t> why lining up in front of ball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Actions on Illegal substitution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Down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2 stakes</a:t>
            </a:r>
          </a:p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77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/>
              <a:t>Discussion</a:t>
            </a:r>
            <a:r>
              <a:rPr lang="en-US" baseline="0" dirty="0"/>
              <a:t> why lining up in front of ball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Actions on Illegal substitution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Down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2 stakes</a:t>
            </a:r>
          </a:p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90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/>
              <a:t>Discussion</a:t>
            </a:r>
            <a:r>
              <a:rPr lang="en-US" baseline="0" dirty="0"/>
              <a:t> why lining up in front of ball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Actions on Illegal substitution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Down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Demonstrate Signal for 2 stakes</a:t>
            </a:r>
          </a:p>
          <a:p>
            <a:pPr marL="228600" indent="-228600">
              <a:buFont typeface="+mj-lt"/>
              <a:buAutoNum type="arabicPeriod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57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Discuss what defines an </a:t>
            </a:r>
            <a:r>
              <a:rPr lang="en-US" baseline="0" dirty="0" smtClean="0"/>
              <a:t>DL being </a:t>
            </a:r>
            <a:r>
              <a:rPr lang="en-US" baseline="0" dirty="0"/>
              <a:t>on the LOS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Discuss </a:t>
            </a:r>
            <a:r>
              <a:rPr lang="en-US" baseline="0" dirty="0" smtClean="0"/>
              <a:t>LB and blitz reads</a:t>
            </a:r>
            <a:endParaRPr lang="en-US" baseline="0" dirty="0"/>
          </a:p>
          <a:p>
            <a:pPr marL="228600" indent="-228600">
              <a:buFont typeface="+mj-lt"/>
              <a:buAutoNum type="arabicPeriod"/>
            </a:pPr>
            <a:r>
              <a:rPr lang="en-US" baseline="0" dirty="0" smtClean="0"/>
              <a:t>Talk to DBs who need help being behind their LOS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91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Discuss what movement of the ball the center can do legally and when</a:t>
            </a:r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Discuss OL drawing defense </a:t>
            </a:r>
            <a:r>
              <a:rPr lang="en-US" baseline="0" dirty="0" err="1"/>
              <a:t>offsides</a:t>
            </a:r>
            <a:endParaRPr lang="en-US" baseline="0" dirty="0"/>
          </a:p>
          <a:p>
            <a:pPr marL="228600" indent="-228600">
              <a:buFont typeface="+mj-lt"/>
              <a:buAutoNum type="arabicPeriod"/>
            </a:pPr>
            <a:r>
              <a:rPr lang="en-US" baseline="0" dirty="0"/>
              <a:t>Quick explanation on what formation keys are, defer to future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830-57C5-4222-9628-8BE9D9AE6A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9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0CA2724-059D-446C-819F-80A483B2D75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7ADE6C4-C925-48E7-BFDA-BD61767D66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Clock Status and Rules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Classroom Session </a:t>
            </a:r>
            <a:r>
              <a:rPr lang="en-US" dirty="0" smtClean="0"/>
              <a:t>#5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34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Minor Clock Stoppers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Any other reason the clock was stopped</a:t>
            </a:r>
          </a:p>
          <a:p>
            <a:pPr lvl="1"/>
            <a:r>
              <a:rPr lang="en-US" dirty="0" smtClean="0"/>
              <a:t>Official’s time out</a:t>
            </a:r>
          </a:p>
          <a:p>
            <a:pPr lvl="1"/>
            <a:r>
              <a:rPr lang="en-US" dirty="0" smtClean="0"/>
              <a:t>Forward fumble out of bounds</a:t>
            </a:r>
          </a:p>
          <a:p>
            <a:pPr lvl="1"/>
            <a:r>
              <a:rPr lang="en-US" dirty="0" smtClean="0"/>
              <a:t>First down for Team A</a:t>
            </a:r>
          </a:p>
          <a:p>
            <a:pPr lvl="1"/>
            <a:r>
              <a:rPr lang="en-US" dirty="0" smtClean="0"/>
              <a:t>Measurement</a:t>
            </a:r>
          </a:p>
          <a:p>
            <a:pPr lvl="1"/>
            <a:r>
              <a:rPr lang="en-US" dirty="0" smtClean="0"/>
              <a:t>Turnover when team A ends up with the ball</a:t>
            </a:r>
          </a:p>
          <a:p>
            <a:pPr lvl="1"/>
            <a:r>
              <a:rPr lang="en-US" dirty="0" smtClean="0"/>
              <a:t>Inadvertent whistle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452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Untimed Downs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25609"/>
          </a:xfrm>
        </p:spPr>
        <p:txBody>
          <a:bodyPr>
            <a:normAutofit/>
          </a:bodyPr>
          <a:lstStyle/>
          <a:p>
            <a:r>
              <a:rPr lang="en-US" dirty="0" smtClean="0"/>
              <a:t>The clock doesn’t run, and stays where it is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The Try after a Touchdown</a:t>
            </a:r>
          </a:p>
          <a:p>
            <a:pPr lvl="1"/>
            <a:r>
              <a:rPr lang="en-US" dirty="0" smtClean="0"/>
              <a:t>Accepted Penalty when time runs out on the play</a:t>
            </a:r>
          </a:p>
          <a:p>
            <a:pPr lvl="2"/>
            <a:r>
              <a:rPr lang="en-US" dirty="0" smtClean="0"/>
              <a:t>Unless the penalty carries a loss of down</a:t>
            </a:r>
          </a:p>
          <a:p>
            <a:pPr lvl="1"/>
            <a:r>
              <a:rPr lang="en-US" dirty="0" smtClean="0"/>
              <a:t>Overtime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8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Clock on Kick 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Free Kick, clock starts ONLY when the kick is legally touched</a:t>
            </a:r>
          </a:p>
          <a:p>
            <a:pPr lvl="1"/>
            <a:r>
              <a:rPr lang="en-US" dirty="0" smtClean="0"/>
              <a:t>Officials wind when the kick is legally touched</a:t>
            </a:r>
          </a:p>
          <a:p>
            <a:pPr lvl="1"/>
            <a:r>
              <a:rPr lang="en-US" dirty="0" smtClean="0"/>
              <a:t>If K touches before the kick has gone 10 yards, the clock DOES NOT start</a:t>
            </a:r>
          </a:p>
          <a:p>
            <a:endParaRPr lang="en-US" dirty="0"/>
          </a:p>
          <a:p>
            <a:r>
              <a:rPr lang="en-US" dirty="0" smtClean="0"/>
              <a:t>Punt or Field Goal</a:t>
            </a:r>
            <a:endParaRPr lang="en-US" dirty="0" smtClean="0"/>
          </a:p>
          <a:p>
            <a:pPr lvl="1"/>
            <a:r>
              <a:rPr lang="en-US" dirty="0" smtClean="0"/>
              <a:t>Just like any other scrimmage play</a:t>
            </a:r>
            <a:endParaRPr lang="en-US" dirty="0" smtClean="0"/>
          </a:p>
          <a:p>
            <a:pPr lvl="1"/>
            <a:r>
              <a:rPr lang="en-US" dirty="0" smtClean="0"/>
              <a:t>The clock stops at the end of the play if the ball was kicked and it got past the line of scrimmage</a:t>
            </a:r>
            <a:endParaRPr lang="en-US" dirty="0" smtClean="0"/>
          </a:p>
          <a:p>
            <a:pPr marL="11887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7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Scrimmage Plays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clock will usually be running</a:t>
            </a:r>
          </a:p>
          <a:p>
            <a:pPr lvl="1"/>
            <a:r>
              <a:rPr lang="en-US" dirty="0" smtClean="0"/>
              <a:t>Always running during playing action</a:t>
            </a:r>
          </a:p>
          <a:p>
            <a:pPr lvl="1"/>
            <a:r>
              <a:rPr lang="en-US" dirty="0" smtClean="0"/>
              <a:t>Only stopped between plays if there was a major clock stopper</a:t>
            </a:r>
          </a:p>
          <a:p>
            <a:r>
              <a:rPr lang="en-US" dirty="0" smtClean="0"/>
              <a:t>Starting on the Snap</a:t>
            </a:r>
          </a:p>
          <a:p>
            <a:pPr lvl="1"/>
            <a:r>
              <a:rPr lang="en-US" dirty="0" smtClean="0"/>
              <a:t>The clock starts on the LEGAL snap</a:t>
            </a:r>
          </a:p>
          <a:p>
            <a:pPr lvl="2"/>
            <a:r>
              <a:rPr lang="en-US" dirty="0" smtClean="0"/>
              <a:t>A Dead ball foul preventing the snap will not run off any time</a:t>
            </a:r>
          </a:p>
          <a:p>
            <a:pPr lvl="2"/>
            <a:r>
              <a:rPr lang="en-US" dirty="0" smtClean="0"/>
              <a:t>After enforcement, the clock will be back the way it was before the foul (running or stopped)</a:t>
            </a:r>
          </a:p>
          <a:p>
            <a:r>
              <a:rPr lang="en-US" dirty="0" smtClean="0"/>
              <a:t>Clock stoppers at the end of plays (see list)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4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CIAC Running Clock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High School</a:t>
            </a:r>
          </a:p>
          <a:p>
            <a:pPr lvl="1"/>
            <a:r>
              <a:rPr lang="en-US" dirty="0" smtClean="0"/>
              <a:t>Score difference of 42 in the 3</a:t>
            </a:r>
            <a:r>
              <a:rPr lang="en-US" baseline="30000" dirty="0" smtClean="0"/>
              <a:t>rd</a:t>
            </a:r>
            <a:r>
              <a:rPr lang="en-US" dirty="0" smtClean="0"/>
              <a:t> or 35 in the 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Qtr</a:t>
            </a:r>
            <a:endParaRPr lang="en-US" dirty="0" smtClean="0"/>
          </a:p>
          <a:p>
            <a:pPr lvl="2"/>
            <a:r>
              <a:rPr lang="en-US" dirty="0" smtClean="0"/>
              <a:t>Runs continuously</a:t>
            </a:r>
          </a:p>
          <a:p>
            <a:pPr lvl="3"/>
            <a:r>
              <a:rPr lang="en-US" dirty="0" smtClean="0"/>
              <a:t>Incomplete pass, first down, penalty enforcement, out of bounds</a:t>
            </a:r>
          </a:p>
          <a:p>
            <a:pPr lvl="2"/>
            <a:r>
              <a:rPr lang="en-US" dirty="0" smtClean="0"/>
              <a:t>Clock stops</a:t>
            </a:r>
          </a:p>
          <a:p>
            <a:pPr lvl="3"/>
            <a:r>
              <a:rPr lang="en-US" dirty="0" smtClean="0"/>
              <a:t>End of period</a:t>
            </a:r>
          </a:p>
          <a:p>
            <a:pPr lvl="3"/>
            <a:r>
              <a:rPr lang="en-US" dirty="0" smtClean="0"/>
              <a:t>Scores</a:t>
            </a:r>
          </a:p>
          <a:p>
            <a:pPr lvl="3"/>
            <a:r>
              <a:rPr lang="en-US" dirty="0" smtClean="0"/>
              <a:t>Try play is still untimed</a:t>
            </a:r>
          </a:p>
          <a:p>
            <a:pPr lvl="3"/>
            <a:r>
              <a:rPr lang="en-US" dirty="0" smtClean="0"/>
              <a:t>Team Timeout</a:t>
            </a:r>
          </a:p>
          <a:p>
            <a:pPr lvl="3"/>
            <a:r>
              <a:rPr lang="en-US" dirty="0" smtClean="0"/>
              <a:t>Official’s timeout or Injury</a:t>
            </a:r>
          </a:p>
          <a:p>
            <a:r>
              <a:rPr lang="en-US" dirty="0" smtClean="0"/>
              <a:t>Youth football has a similar rule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46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Play Clock – Varsity football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40 seconds</a:t>
            </a:r>
          </a:p>
          <a:p>
            <a:pPr lvl="1"/>
            <a:r>
              <a:rPr lang="en-US" dirty="0" smtClean="0"/>
              <a:t>40 seconds after most plays</a:t>
            </a:r>
          </a:p>
          <a:p>
            <a:pPr lvl="1"/>
            <a:r>
              <a:rPr lang="en-US" dirty="0" smtClean="0"/>
              <a:t>No whistle for the ready for play from the referee</a:t>
            </a:r>
          </a:p>
          <a:p>
            <a:pPr lvl="2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down</a:t>
            </a:r>
          </a:p>
          <a:p>
            <a:pPr lvl="2"/>
            <a:r>
              <a:rPr lang="en-US" dirty="0" smtClean="0"/>
              <a:t>Run or pass play</a:t>
            </a:r>
          </a:p>
          <a:p>
            <a:pPr lvl="2"/>
            <a:r>
              <a:rPr lang="en-US" dirty="0" smtClean="0"/>
              <a:t>Complete or incomplete, in or out of bounds</a:t>
            </a:r>
          </a:p>
          <a:p>
            <a:pPr lvl="1"/>
            <a:r>
              <a:rPr lang="en-US" dirty="0" smtClean="0"/>
              <a:t>After a foul or injury by the defense</a:t>
            </a: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4330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Play Clock – Varsity football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25 seconds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histle for the ready for play from the referee</a:t>
            </a:r>
          </a:p>
          <a:p>
            <a:pPr lvl="2"/>
            <a:r>
              <a:rPr lang="en-US" dirty="0" smtClean="0"/>
              <a:t>A score occurs, prior to the Try</a:t>
            </a:r>
          </a:p>
          <a:p>
            <a:pPr lvl="2"/>
            <a:r>
              <a:rPr lang="en-US" dirty="0" smtClean="0"/>
              <a:t>Starting a period</a:t>
            </a:r>
          </a:p>
          <a:p>
            <a:pPr lvl="2"/>
            <a:r>
              <a:rPr lang="en-US" dirty="0" smtClean="0"/>
              <a:t>Charged Time out</a:t>
            </a:r>
          </a:p>
          <a:p>
            <a:pPr lvl="2"/>
            <a:r>
              <a:rPr lang="en-US" dirty="0" smtClean="0"/>
              <a:t>Measurement</a:t>
            </a:r>
          </a:p>
          <a:p>
            <a:pPr lvl="2"/>
            <a:r>
              <a:rPr lang="en-US" dirty="0" smtClean="0"/>
              <a:t>Inadvertent whistle</a:t>
            </a:r>
          </a:p>
          <a:p>
            <a:pPr lvl="2"/>
            <a:r>
              <a:rPr lang="en-US" dirty="0" smtClean="0"/>
              <a:t>Free Kick</a:t>
            </a:r>
          </a:p>
          <a:p>
            <a:pPr lvl="2"/>
            <a:r>
              <a:rPr lang="en-US" dirty="0" smtClean="0"/>
              <a:t>The play after a change in possession</a:t>
            </a:r>
          </a:p>
          <a:p>
            <a:pPr lvl="1"/>
            <a:r>
              <a:rPr lang="en-US" dirty="0" smtClean="0"/>
              <a:t>After a foul or injury by the offense</a:t>
            </a: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936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Pregame duties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082809"/>
          </a:xfrm>
        </p:spPr>
        <p:txBody>
          <a:bodyPr>
            <a:normAutofit/>
          </a:bodyPr>
          <a:lstStyle/>
          <a:p>
            <a:r>
              <a:rPr lang="en-US" dirty="0" smtClean="0"/>
              <a:t>Clock operator</a:t>
            </a:r>
          </a:p>
          <a:p>
            <a:pPr lvl="1"/>
            <a:r>
              <a:rPr lang="en-US" dirty="0" smtClean="0"/>
              <a:t>In locker room with crew at designated time</a:t>
            </a:r>
          </a:p>
          <a:p>
            <a:pPr lvl="1"/>
            <a:r>
              <a:rPr lang="en-US" dirty="0" smtClean="0"/>
              <a:t>In Box no later than 30 minutes before the game</a:t>
            </a:r>
          </a:p>
          <a:p>
            <a:pPr lvl="1"/>
            <a:r>
              <a:rPr lang="en-US" dirty="0" smtClean="0"/>
              <a:t>Primary on the clock, secondary – other scoreboard duties</a:t>
            </a:r>
          </a:p>
          <a:p>
            <a:pPr lvl="1"/>
            <a:r>
              <a:rPr lang="en-US" dirty="0" smtClean="0"/>
              <a:t>Have a watch with a countdown timer</a:t>
            </a:r>
          </a:p>
          <a:p>
            <a:pPr lvl="1"/>
            <a:r>
              <a:rPr lang="en-US" dirty="0" smtClean="0"/>
              <a:t>Keep record of timeouts and UNS fouls</a:t>
            </a:r>
          </a:p>
          <a:p>
            <a:pPr lvl="1"/>
            <a:r>
              <a:rPr lang="en-US" dirty="0" smtClean="0"/>
              <a:t>Have the crew radio and </a:t>
            </a:r>
            <a:r>
              <a:rPr lang="en-US" smtClean="0"/>
              <a:t>ear piece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380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921AD-BEB1-DA44-9D0C-69BA47DAC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Keys to Enjoyment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94265-5901-7845-A179-8A6FE6811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n-US" dirty="0" smtClean="0"/>
              <a:t>Transparency</a:t>
            </a:r>
          </a:p>
          <a:p>
            <a:pPr lvl="1"/>
            <a:r>
              <a:rPr lang="en-US" dirty="0" smtClean="0"/>
              <a:t>Admit when you make a mistake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smtClean="0"/>
              <a:t>Dependability</a:t>
            </a:r>
          </a:p>
          <a:p>
            <a:pPr lvl="1"/>
            <a:r>
              <a:rPr lang="en-US" dirty="0" smtClean="0"/>
              <a:t>Be where you are needed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Love the level you are at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Be clear and up front</a:t>
            </a:r>
            <a:endParaRPr lang="en-US" dirty="0" smtClean="0"/>
          </a:p>
          <a:p>
            <a:r>
              <a:rPr lang="en-US" dirty="0" smtClean="0"/>
              <a:t>5. Empathy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E1698-9BCF-2249-BB36-4E9CF452CA35}"/>
              </a:ext>
            </a:extLst>
          </p:cNvPr>
          <p:cNvSpPr txBox="1"/>
          <p:nvPr/>
        </p:nvSpPr>
        <p:spPr>
          <a:xfrm>
            <a:off x="1981200" y="6400800"/>
            <a:ext cx="4402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rgbClr val="C00000"/>
                </a:solidFill>
              </a:rPr>
              <a:t>Passionate Folks do ordinary things well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E0BEA5-0587-F742-BB17-03E1875D0281}"/>
              </a:ext>
            </a:extLst>
          </p:cNvPr>
          <p:cNvSpPr txBox="1"/>
          <p:nvPr/>
        </p:nvSpPr>
        <p:spPr>
          <a:xfrm>
            <a:off x="7130902" y="6280313"/>
            <a:ext cx="1536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 smtClean="0"/>
              <a:t>Art Brown</a:t>
            </a:r>
            <a:endParaRPr lang="en-US" sz="1400" dirty="0"/>
          </a:p>
          <a:p>
            <a:r>
              <a:rPr lang="en-US" sz="1400" dirty="0" smtClean="0"/>
              <a:t>ACC Official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35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the completion of this section, you will understand</a:t>
            </a:r>
          </a:p>
          <a:p>
            <a:pPr lvl="1"/>
            <a:r>
              <a:rPr lang="en-US" dirty="0" smtClean="0"/>
              <a:t>The Clock</a:t>
            </a:r>
            <a:endParaRPr lang="en-US" dirty="0" smtClean="0"/>
          </a:p>
          <a:p>
            <a:pPr lvl="2"/>
            <a:r>
              <a:rPr lang="en-US" dirty="0" smtClean="0"/>
              <a:t>Periods and Intermissions</a:t>
            </a:r>
            <a:endParaRPr lang="en-US" dirty="0" smtClean="0"/>
          </a:p>
          <a:p>
            <a:pPr lvl="3"/>
            <a:r>
              <a:rPr lang="en-US" dirty="0" smtClean="0"/>
              <a:t>Varsity and </a:t>
            </a:r>
            <a:r>
              <a:rPr lang="en-US" dirty="0" err="1" smtClean="0"/>
              <a:t>Subvarsity</a:t>
            </a:r>
            <a:endParaRPr lang="en-US" dirty="0" smtClean="0"/>
          </a:p>
          <a:p>
            <a:pPr lvl="2"/>
            <a:r>
              <a:rPr lang="en-US" dirty="0" smtClean="0"/>
              <a:t>Major and Minor Clock Stoppers</a:t>
            </a:r>
          </a:p>
          <a:p>
            <a:pPr lvl="2"/>
            <a:r>
              <a:rPr lang="en-US" dirty="0" smtClean="0"/>
              <a:t>Kickoff</a:t>
            </a:r>
            <a:endParaRPr lang="en-US" dirty="0"/>
          </a:p>
          <a:p>
            <a:pPr lvl="2"/>
            <a:r>
              <a:rPr lang="en-US" dirty="0" smtClean="0"/>
              <a:t>Scrimmage Plays</a:t>
            </a:r>
            <a:endParaRPr lang="en-US" dirty="0"/>
          </a:p>
          <a:p>
            <a:pPr lvl="2"/>
            <a:r>
              <a:rPr lang="en-US" dirty="0" smtClean="0"/>
              <a:t>End of Half</a:t>
            </a:r>
          </a:p>
          <a:p>
            <a:pPr lvl="2"/>
            <a:r>
              <a:rPr lang="en-US" dirty="0" smtClean="0"/>
              <a:t>Play Clock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5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Periods and Intermissions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61848"/>
            <a:ext cx="6763694" cy="323895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507647"/>
              </p:ext>
            </p:extLst>
          </p:nvPr>
        </p:nvGraphicFramePr>
        <p:xfrm>
          <a:off x="1066800" y="1726838"/>
          <a:ext cx="7620000" cy="1321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132943492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2349484418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val="3061717218"/>
                    </a:ext>
                  </a:extLst>
                </a:gridCol>
              </a:tblGrid>
              <a:tr h="6605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VARSITY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12:00 Periods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15 – 20  min</a:t>
                      </a:r>
                      <a:r>
                        <a:rPr lang="en-US" sz="2000" baseline="0" dirty="0" smtClean="0"/>
                        <a:t>ute half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989855"/>
                  </a:ext>
                </a:extLst>
              </a:tr>
              <a:tr h="660581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SUBVARSITY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10:00 Periods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 – 10 minute half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630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45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 Operator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Starting and Stopping the Scoreboard Clock</a:t>
            </a:r>
          </a:p>
          <a:p>
            <a:pPr lvl="1"/>
            <a:r>
              <a:rPr lang="en-US" dirty="0" smtClean="0"/>
              <a:t>Official’s Signals</a:t>
            </a:r>
          </a:p>
          <a:p>
            <a:r>
              <a:rPr lang="en-US" dirty="0" smtClean="0"/>
              <a:t>Put 10 or 12 minutes to start the period</a:t>
            </a:r>
          </a:p>
          <a:p>
            <a:r>
              <a:rPr lang="en-US" dirty="0" smtClean="0"/>
              <a:t>Put the halftime clock up at the end of 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r>
              <a:rPr lang="en-US" dirty="0" err="1" smtClean="0"/>
              <a:t>Qtr</a:t>
            </a:r>
            <a:endParaRPr lang="en-US" dirty="0" smtClean="0"/>
          </a:p>
          <a:p>
            <a:pPr lvl="1"/>
            <a:r>
              <a:rPr lang="en-US" dirty="0" smtClean="0"/>
              <a:t>Referee will wind, then you start it</a:t>
            </a:r>
          </a:p>
          <a:p>
            <a:r>
              <a:rPr lang="en-US" dirty="0" smtClean="0"/>
              <a:t>Put 3 minutes at the end of halftime in varsity</a:t>
            </a:r>
          </a:p>
          <a:p>
            <a:pPr lvl="1"/>
            <a:r>
              <a:rPr lang="en-US" dirty="0" smtClean="0"/>
              <a:t>Mandatory 3 minute warm up as soon as the clock hits 0:00</a:t>
            </a:r>
          </a:p>
          <a:p>
            <a:r>
              <a:rPr lang="en-US" dirty="0" smtClean="0"/>
              <a:t>Add or subtract time as required</a:t>
            </a:r>
          </a:p>
        </p:txBody>
      </p:sp>
    </p:spTree>
    <p:extLst>
      <p:ext uri="{BB962C8B-B14F-4D97-AF65-F5344CB8AC3E}">
        <p14:creationId xmlns:p14="http://schemas.microsoft.com/office/powerpoint/2010/main" val="69672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Officials Signals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3200400" cy="462560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Stop Clock</a:t>
            </a:r>
          </a:p>
          <a:p>
            <a:pPr lvl="1"/>
            <a:r>
              <a:rPr lang="en-US" sz="5700" dirty="0" smtClean="0"/>
              <a:t>Touchdown</a:t>
            </a:r>
          </a:p>
          <a:p>
            <a:pPr marL="457200" lvl="1" indent="0">
              <a:buNone/>
            </a:pPr>
            <a:endParaRPr lang="en-US" sz="5700" dirty="0"/>
          </a:p>
          <a:p>
            <a:pPr marL="457200" lvl="1" indent="0">
              <a:buNone/>
            </a:pPr>
            <a:endParaRPr lang="en-US" sz="5700" dirty="0" smtClean="0"/>
          </a:p>
          <a:p>
            <a:pPr lvl="1"/>
            <a:r>
              <a:rPr lang="en-US" sz="5700" dirty="0" smtClean="0"/>
              <a:t>Incomplete pass</a:t>
            </a:r>
          </a:p>
          <a:p>
            <a:pPr marL="457200" lvl="1" indent="0">
              <a:buNone/>
            </a:pPr>
            <a:endParaRPr lang="en-US" sz="5700" dirty="0" smtClean="0"/>
          </a:p>
          <a:p>
            <a:pPr marL="457200" lvl="1" indent="0">
              <a:buNone/>
            </a:pPr>
            <a:endParaRPr lang="en-US" sz="5700" dirty="0" smtClean="0"/>
          </a:p>
          <a:p>
            <a:pPr lvl="1"/>
            <a:r>
              <a:rPr lang="en-US" sz="5700" dirty="0" smtClean="0"/>
              <a:t>Time Out</a:t>
            </a:r>
          </a:p>
          <a:p>
            <a:pPr marL="457200" lvl="1" indent="0">
              <a:buNone/>
            </a:pPr>
            <a:endParaRPr lang="en-US" sz="57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48" y="5695284"/>
            <a:ext cx="2633903" cy="1072531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266759" y="1775191"/>
            <a:ext cx="3200400" cy="4625609"/>
          </a:xfrm>
          <a:prstGeom prst="rect">
            <a:avLst/>
          </a:prstGeom>
        </p:spPr>
        <p:txBody>
          <a:bodyPr vert="horz" lIns="54864" tIns="91440" rtlCol="0">
            <a:normAutofit lnSpcReduction="10000"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>
              <a:buNone/>
            </a:pPr>
            <a:endParaRPr lang="en-US" sz="1800" dirty="0" smtClean="0"/>
          </a:p>
          <a:p>
            <a:pPr lvl="1"/>
            <a:r>
              <a:rPr lang="en-US" sz="3000" dirty="0" smtClean="0"/>
              <a:t>Safety</a:t>
            </a:r>
          </a:p>
          <a:p>
            <a:pPr marL="457200" lvl="1" indent="0">
              <a:buFont typeface="Wingdings"/>
              <a:buNone/>
            </a:pPr>
            <a:endParaRPr lang="en-US" sz="3000" dirty="0" smtClean="0"/>
          </a:p>
          <a:p>
            <a:pPr marL="457200" lvl="1" indent="0">
              <a:buFont typeface="Wingdings"/>
              <a:buNone/>
            </a:pPr>
            <a:endParaRPr lang="en-US" sz="3000" dirty="0" smtClean="0"/>
          </a:p>
          <a:p>
            <a:pPr lvl="1"/>
            <a:r>
              <a:rPr lang="en-US" sz="3000" dirty="0" smtClean="0"/>
              <a:t>Touchback</a:t>
            </a:r>
          </a:p>
          <a:p>
            <a:pPr marL="457200" lvl="1" indent="0">
              <a:buNone/>
            </a:pPr>
            <a:endParaRPr lang="en-US" sz="3000" dirty="0"/>
          </a:p>
          <a:p>
            <a:pPr marL="457200" lvl="1" indent="0">
              <a:buNone/>
            </a:pPr>
            <a:endParaRPr lang="en-US" sz="3000" dirty="0" smtClean="0"/>
          </a:p>
          <a:p>
            <a:pPr marL="457200" lvl="1" indent="0">
              <a:buNone/>
            </a:pPr>
            <a:endParaRPr lang="en-US" sz="3000" dirty="0" smtClean="0"/>
          </a:p>
          <a:p>
            <a:pPr lvl="1"/>
            <a:r>
              <a:rPr lang="en-US" sz="3000" b="1" dirty="0" smtClean="0"/>
              <a:t>Start Clock -&gt;</a:t>
            </a:r>
          </a:p>
          <a:p>
            <a:pPr lvl="1"/>
            <a:endParaRPr lang="en-US" sz="3000" dirty="0" smtClean="0"/>
          </a:p>
          <a:p>
            <a:pPr lvl="1"/>
            <a:endParaRPr lang="en-US" sz="3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036" y="2126448"/>
            <a:ext cx="1458216" cy="152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659" y="2526575"/>
            <a:ext cx="1117929" cy="10955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057" y="4373528"/>
            <a:ext cx="2247135" cy="9547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8913" y="4087995"/>
            <a:ext cx="1670907" cy="13772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9922" y="4960945"/>
            <a:ext cx="1552792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5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Starting the Clock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9373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Officials will start the stopped clock</a:t>
            </a:r>
          </a:p>
          <a:p>
            <a:pPr lvl="1"/>
            <a:r>
              <a:rPr lang="en-US" dirty="0" smtClean="0"/>
              <a:t>After penalty enforcement*</a:t>
            </a:r>
          </a:p>
          <a:p>
            <a:pPr lvl="1"/>
            <a:r>
              <a:rPr lang="en-US" dirty="0" smtClean="0"/>
              <a:t>After an injured player is treated*</a:t>
            </a:r>
          </a:p>
          <a:p>
            <a:pPr lvl="1"/>
            <a:r>
              <a:rPr lang="en-US" dirty="0" smtClean="0"/>
              <a:t>After a ball goes out of bounds*</a:t>
            </a:r>
          </a:p>
          <a:p>
            <a:pPr lvl="1"/>
            <a:r>
              <a:rPr lang="en-US" dirty="0" smtClean="0"/>
              <a:t>Automatically when the ball is snapped </a:t>
            </a:r>
          </a:p>
          <a:p>
            <a:pPr lvl="1"/>
            <a:r>
              <a:rPr lang="en-US" dirty="0" smtClean="0"/>
              <a:t>Legal touch on a Free Kick</a:t>
            </a:r>
          </a:p>
          <a:p>
            <a:r>
              <a:rPr lang="en-US" dirty="0" smtClean="0"/>
              <a:t>Clock operators need to watch carefully whenever the clock is stopped</a:t>
            </a:r>
          </a:p>
          <a:p>
            <a:pPr lvl="1"/>
            <a:r>
              <a:rPr lang="en-US" dirty="0" smtClean="0"/>
              <a:t>Don’t miss the officials starting the clock</a:t>
            </a:r>
          </a:p>
          <a:p>
            <a:pPr lvl="2"/>
            <a:r>
              <a:rPr lang="en-US" dirty="0" smtClean="0"/>
              <a:t>Often a silent signal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62484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Unless a major clock stopper occurred (see future slides)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52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Major and Minor Clock Stoppers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clock runs, even while the ball is dead, unless officials stop the clock(whistle and signal)</a:t>
            </a:r>
          </a:p>
          <a:p>
            <a:pPr lvl="1"/>
            <a:r>
              <a:rPr lang="en-US" dirty="0" smtClean="0"/>
              <a:t>Major clock stoppers</a:t>
            </a:r>
          </a:p>
          <a:p>
            <a:pPr lvl="2"/>
            <a:r>
              <a:rPr lang="en-US" dirty="0" smtClean="0"/>
              <a:t>The clock will start on the snap</a:t>
            </a:r>
          </a:p>
          <a:p>
            <a:pPr lvl="1"/>
            <a:r>
              <a:rPr lang="en-US" dirty="0" smtClean="0"/>
              <a:t>Minor clock stoppers</a:t>
            </a:r>
          </a:p>
          <a:p>
            <a:pPr lvl="2"/>
            <a:r>
              <a:rPr lang="en-US" dirty="0" smtClean="0"/>
              <a:t>The clock will start on the referee’s signal</a:t>
            </a:r>
          </a:p>
          <a:p>
            <a:r>
              <a:rPr lang="en-US" dirty="0" smtClean="0"/>
              <a:t>Officials MUST know the major clock stoppers!</a:t>
            </a:r>
          </a:p>
          <a:p>
            <a:r>
              <a:rPr lang="en-US" dirty="0" smtClean="0"/>
              <a:t>Clock operators should only add down and distance while the clock is running</a:t>
            </a:r>
          </a:p>
          <a:p>
            <a:pPr lvl="1"/>
            <a:r>
              <a:rPr lang="en-US" dirty="0" smtClean="0"/>
              <a:t>Don’t miss a signal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44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Major Clock Stoppers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Ball goes out of bounds</a:t>
            </a:r>
          </a:p>
          <a:p>
            <a:pPr lvl="2"/>
            <a:r>
              <a:rPr lang="en-US" dirty="0" smtClean="0"/>
              <a:t>Unless it is a forward fumble out of bounds</a:t>
            </a:r>
          </a:p>
          <a:p>
            <a:pPr lvl="1"/>
            <a:r>
              <a:rPr lang="en-US" dirty="0" smtClean="0"/>
              <a:t>Team B or R is awarded a new series</a:t>
            </a:r>
          </a:p>
          <a:p>
            <a:pPr lvl="1"/>
            <a:r>
              <a:rPr lang="en-US" dirty="0" smtClean="0"/>
              <a:t>Either team gets a new series after a legal kick</a:t>
            </a:r>
          </a:p>
          <a:p>
            <a:pPr lvl="1"/>
            <a:r>
              <a:rPr lang="en-US" dirty="0" smtClean="0"/>
              <a:t>An apparent touchdown, safety, or touchback</a:t>
            </a:r>
          </a:p>
          <a:p>
            <a:pPr lvl="2"/>
            <a:r>
              <a:rPr lang="en-US" dirty="0" smtClean="0"/>
              <a:t>Even if a penalty cancels it</a:t>
            </a:r>
          </a:p>
          <a:p>
            <a:pPr lvl="1"/>
            <a:r>
              <a:rPr lang="en-US" dirty="0" smtClean="0"/>
              <a:t>Incomplete forward pass</a:t>
            </a:r>
          </a:p>
          <a:p>
            <a:pPr lvl="1"/>
            <a:r>
              <a:rPr lang="en-US" dirty="0" smtClean="0"/>
              <a:t>Period ends</a:t>
            </a:r>
          </a:p>
          <a:p>
            <a:pPr lvl="1"/>
            <a:r>
              <a:rPr lang="en-US" dirty="0" smtClean="0"/>
              <a:t>Delay of game penalty is accepted</a:t>
            </a:r>
          </a:p>
          <a:p>
            <a:pPr lvl="1"/>
            <a:r>
              <a:rPr lang="en-US" dirty="0" smtClean="0"/>
              <a:t>Fair Catch</a:t>
            </a:r>
          </a:p>
          <a:p>
            <a:pPr lvl="1"/>
            <a:r>
              <a:rPr lang="en-US" dirty="0" smtClean="0"/>
              <a:t>Either team is illegally wasting time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709954" y="5257800"/>
            <a:ext cx="243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Memorize </a:t>
            </a:r>
          </a:p>
          <a:p>
            <a:r>
              <a:rPr lang="en-US" sz="4000" dirty="0" smtClean="0">
                <a:solidFill>
                  <a:srgbClr val="C00000"/>
                </a:solidFill>
              </a:rPr>
              <a:t>These!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65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7777</TotalTime>
  <Words>1006</Words>
  <Application>Microsoft Office PowerPoint</Application>
  <PresentationFormat>On-screen Show (4:3)</PresentationFormat>
  <Paragraphs>208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Corbel</vt:lpstr>
      <vt:lpstr>Wingdings</vt:lpstr>
      <vt:lpstr>Wingdings 2</vt:lpstr>
      <vt:lpstr>Wingdings 3</vt:lpstr>
      <vt:lpstr>Module</vt:lpstr>
      <vt:lpstr>Clock Status and Rules</vt:lpstr>
      <vt:lpstr>Keys to Enjoyment</vt:lpstr>
      <vt:lpstr>Learning Objectives</vt:lpstr>
      <vt:lpstr>Periods and Intermissions</vt:lpstr>
      <vt:lpstr>Clock Operator Responsibilities</vt:lpstr>
      <vt:lpstr>Officials Signals</vt:lpstr>
      <vt:lpstr>Starting the Clock</vt:lpstr>
      <vt:lpstr>Major and Minor Clock Stoppers</vt:lpstr>
      <vt:lpstr>Major Clock Stoppers</vt:lpstr>
      <vt:lpstr>Minor Clock Stoppers</vt:lpstr>
      <vt:lpstr>Untimed Downs</vt:lpstr>
      <vt:lpstr>Clock on Kick Plays</vt:lpstr>
      <vt:lpstr>Scrimmage Plays</vt:lpstr>
      <vt:lpstr>CIAC Running Clock Rule</vt:lpstr>
      <vt:lpstr>Play Clock – Varsity football</vt:lpstr>
      <vt:lpstr>Play Clock – Varsity football</vt:lpstr>
      <vt:lpstr>Pregame duties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Wings Positions and Responsibilities</dc:title>
  <dc:creator>Ken</dc:creator>
  <cp:lastModifiedBy>Michael Bilica</cp:lastModifiedBy>
  <cp:revision>74</cp:revision>
  <dcterms:created xsi:type="dcterms:W3CDTF">2013-07-28T16:58:58Z</dcterms:created>
  <dcterms:modified xsi:type="dcterms:W3CDTF">2025-04-06T21:52:41Z</dcterms:modified>
</cp:coreProperties>
</file>